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B74C03-87BF-42FF-B650-A59860FC62B6}" v="157" dt="2020-04-01T09:58:57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i uredite stil podnaslova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445C-DD5B-459E-BCAC-A8671F012926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sr-Latn-RS"/>
              <a:t>Kliknite i uredite tekst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445C-DD5B-459E-BCAC-A8671F012926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i uredite tekst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445C-DD5B-459E-BCAC-A8671F012926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sr-Latn-RS"/>
              <a:t>Kliknite i uredite tekst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445C-DD5B-459E-BCAC-A8671F012926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445C-DD5B-459E-BCAC-A8671F012926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i uredite tekst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i uredite tekst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445C-DD5B-459E-BCAC-A8671F012926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i uredite tekst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i uredite tekst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445C-DD5B-459E-BCAC-A8671F012926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445C-DD5B-459E-BCAC-A8671F012926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445C-DD5B-459E-BCAC-A8671F012926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i uredite tekst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445C-DD5B-459E-BCAC-A8671F012926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445C-DD5B-459E-BCAC-A8671F012926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i uredite tekst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7445C-DD5B-459E-BCAC-A8671F012926}" type="datetimeFigureOut">
              <a:rPr lang="sr-Latn-RS" smtClean="0"/>
              <a:t>1.4.2020.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AEA06-49C7-4887-8C60-A1660BE83DC1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sr-Latn-RS" dirty="0" err="1">
                <a:latin typeface="Times New Roman"/>
                <a:cs typeface="Calibri Light" panose="020F0302020204030204"/>
              </a:rPr>
              <a:t>Ђорђе</a:t>
            </a:r>
            <a:r>
              <a:rPr lang="sr-Latn-RS" dirty="0">
                <a:latin typeface="Times New Roman"/>
                <a:cs typeface="Calibri Light" panose="020F0302020204030204"/>
              </a:rPr>
              <a:t> </a:t>
            </a:r>
            <a:r>
              <a:rPr lang="sr-Latn-RS" dirty="0" err="1">
                <a:latin typeface="Times New Roman"/>
                <a:cs typeface="Calibri Light" panose="020F0302020204030204"/>
              </a:rPr>
              <a:t>Петровић</a:t>
            </a:r>
            <a:br>
              <a:rPr lang="sr-Latn-RS" dirty="0">
                <a:latin typeface="Times New Roman"/>
                <a:cs typeface="Calibri Light" panose="020F0302020204030204"/>
              </a:rPr>
            </a:br>
            <a:r>
              <a:rPr lang="sr-Latn-RS" dirty="0">
                <a:latin typeface="Times New Roman"/>
                <a:cs typeface="Calibri Light" panose="020F0302020204030204"/>
              </a:rPr>
              <a:t>КАРАЂОРЂЕ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3194992" cy="5947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sr-Latn-RS" sz="4000" dirty="0">
                <a:latin typeface="Times New Roman"/>
                <a:cs typeface="Calibri" panose="020F0502020204030204"/>
              </a:rPr>
              <a:t>1762-----1817</a:t>
            </a:r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7" descr="Slika na kojoj se nalazi osoba, čovek, držanje, crveno&#10;&#10;Opis je generisan sa veoma visokim stepenom pouzdanosti"/>
          <p:cNvPicPr>
            <a:picLocks noChangeAspect="1"/>
          </p:cNvPicPr>
          <p:nvPr/>
        </p:nvPicPr>
        <p:blipFill rotWithShape="1">
          <a:blip r:embed="rId2"/>
          <a:srcRect l="1302"/>
          <a:stretch>
            <a:fillRect/>
          </a:stretch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35468" y="2472217"/>
            <a:ext cx="6255281" cy="16477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n-US" sz="2800" dirty="0" err="1">
                <a:latin typeface="Times New Roman"/>
                <a:cs typeface="Calibri Light" panose="020F0302020204030204"/>
              </a:rPr>
              <a:t>Рођен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је</a:t>
            </a:r>
            <a:r>
              <a:rPr lang="en-US" sz="2800" dirty="0">
                <a:latin typeface="Times New Roman"/>
                <a:cs typeface="Calibri Light" panose="020F0302020204030204"/>
              </a:rPr>
              <a:t>  у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Вишевцу,у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Шумадији</a:t>
            </a:r>
            <a:r>
              <a:rPr lang="en-US" sz="2800" dirty="0">
                <a:latin typeface="Times New Roman"/>
                <a:cs typeface="Calibri Light" panose="020F0302020204030204"/>
              </a:rPr>
              <a:t> у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сиромашној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породици</a:t>
            </a:r>
            <a:r>
              <a:rPr lang="en-US" sz="2800" dirty="0">
                <a:latin typeface="Times New Roman"/>
                <a:cs typeface="Calibri Light" panose="020F0302020204030204"/>
              </a:rPr>
              <a:t>.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Био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је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ожењен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Јеленом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Јовановић</a:t>
            </a:r>
            <a:r>
              <a:rPr lang="en-US" sz="2800" dirty="0">
                <a:latin typeface="Times New Roman"/>
                <a:cs typeface="Calibri Light" panose="020F0302020204030204"/>
              </a:rPr>
              <a:t>,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са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којом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је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имао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седморо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деце</a:t>
            </a:r>
            <a:r>
              <a:rPr lang="en-US" sz="2800" dirty="0">
                <a:latin typeface="Times New Roman"/>
                <a:cs typeface="Calibri Light" panose="020F0302020204030204"/>
              </a:rPr>
              <a:t> (3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сина</a:t>
            </a:r>
            <a:r>
              <a:rPr lang="en-US" sz="2800" dirty="0">
                <a:latin typeface="Times New Roman"/>
                <a:cs typeface="Calibri Light" panose="020F0302020204030204"/>
              </a:rPr>
              <a:t> и 4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кћерке</a:t>
            </a:r>
            <a:r>
              <a:rPr lang="en-US" sz="2800" dirty="0">
                <a:latin typeface="Times New Roman"/>
                <a:cs typeface="Calibri Light" panose="020F0302020204030204"/>
              </a:rPr>
              <a:t>)</a:t>
            </a:r>
            <a:endParaRPr lang="en-US" sz="6000" dirty="0">
              <a:latin typeface="Times New Roman"/>
              <a:cs typeface="Times New Roman"/>
            </a:endParaRPr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4" descr="Slika na kojoj se nalazi osoba, čovek, nošenje, crveno&#10;&#10;Opis je generisan sa veoma visokim stepenom pouzdanosti"/>
          <p:cNvPicPr>
            <a:picLocks noChangeAspect="1"/>
          </p:cNvPicPr>
          <p:nvPr/>
        </p:nvPicPr>
        <p:blipFill rotWithShape="1">
          <a:blip r:embed="rId2"/>
          <a:srcRect r="-1" b="16610"/>
          <a:stretch>
            <a:fillRect/>
          </a:stretch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21499" y="1783959"/>
            <a:ext cx="6083217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just"/>
            <a:r>
              <a:rPr lang="en-US" sz="2800" dirty="0" err="1">
                <a:latin typeface="Times New Roman"/>
                <a:cs typeface="Calibri Light" panose="020F0302020204030204"/>
              </a:rPr>
              <a:t>Рано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се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прочуо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по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јунаштву-док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је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хајдуковао</a:t>
            </a:r>
            <a:r>
              <a:rPr lang="en-US" sz="2800" dirty="0">
                <a:latin typeface="Times New Roman"/>
                <a:cs typeface="Calibri Light" panose="020F0302020204030204"/>
              </a:rPr>
              <a:t> у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четама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славних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харамбаша-Лазе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Добрића</a:t>
            </a:r>
            <a:r>
              <a:rPr lang="en-US" sz="2800" dirty="0">
                <a:latin typeface="Times New Roman"/>
                <a:cs typeface="Calibri Light" panose="020F0302020204030204"/>
              </a:rPr>
              <a:t> и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Станоја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Главаша.Јунаштво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је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исказао</a:t>
            </a:r>
            <a:r>
              <a:rPr lang="en-US" sz="2800" dirty="0">
                <a:latin typeface="Times New Roman"/>
                <a:cs typeface="Calibri Light" panose="020F0302020204030204"/>
              </a:rPr>
              <a:t> и у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време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Кочине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крајине</a:t>
            </a:r>
            <a:r>
              <a:rPr lang="en-US" sz="2800" dirty="0">
                <a:latin typeface="Times New Roman"/>
                <a:cs typeface="Calibri Light" panose="020F0302020204030204"/>
              </a:rPr>
              <a:t>,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као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аустријски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подофицир</a:t>
            </a:r>
            <a:r>
              <a:rPr lang="en-US" sz="2800" dirty="0">
                <a:latin typeface="Times New Roman"/>
                <a:cs typeface="Calibri Light" panose="020F0302020204030204"/>
              </a:rPr>
              <a:t>.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Управо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ово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искуство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му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је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било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драгоцено</a:t>
            </a:r>
            <a:r>
              <a:rPr lang="en-US" sz="2800" dirty="0">
                <a:latin typeface="Times New Roman"/>
                <a:cs typeface="Calibri Light" panose="020F0302020204030204"/>
              </a:rPr>
              <a:t> у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борбама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против</a:t>
            </a:r>
            <a:r>
              <a:rPr lang="en-US" sz="2800" dirty="0">
                <a:latin typeface="Times New Roman"/>
                <a:cs typeface="Calibri Light" panose="020F0302020204030204"/>
              </a:rPr>
              <a:t> </a:t>
            </a:r>
            <a:r>
              <a:rPr lang="en-US" sz="2800" dirty="0" err="1">
                <a:latin typeface="Times New Roman"/>
                <a:cs typeface="Calibri Light" panose="020F0302020204030204"/>
              </a:rPr>
              <a:t>Турака</a:t>
            </a:r>
            <a:r>
              <a:rPr lang="en-US" sz="2800" dirty="0">
                <a:latin typeface="Times New Roman"/>
                <a:cs typeface="Calibri Light" panose="020F0302020204030204"/>
              </a:rPr>
              <a:t>.</a:t>
            </a:r>
            <a:endParaRPr lang="en-US" sz="2400" dirty="0">
              <a:latin typeface="Times New Roman"/>
              <a:cs typeface="Calibri Light" panose="020F0302020204030204"/>
            </a:endParaRPr>
          </a:p>
        </p:txBody>
      </p:sp>
      <p:sp>
        <p:nvSpPr>
          <p:cNvPr id="9" name="Freeform: Shap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4" descr="Slika na kojoj se nalazi konj, otvoreni prostor, oblaci, jahanje&#10;&#10;Opis je generisan sa veoma visokim stepenom pouzdanosti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71" r="5688"/>
          <a:stretch>
            <a:fillRect/>
          </a:stretch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nalazi osoba, otvoreni prostor, čovek, stajanje&#10;&#10;Opis je generisan sa veoma visokim stepenom pouzdanosti"/>
          <p:cNvPicPr>
            <a:picLocks noChangeAspect="1"/>
          </p:cNvPicPr>
          <p:nvPr/>
        </p:nvPicPr>
        <p:blipFill rotWithShape="1">
          <a:blip r:embed="rId2"/>
          <a:srcRect l="4205" r="6955" b="1"/>
          <a:stretch>
            <a:fillRect/>
          </a:stretch>
        </p:blipFill>
        <p:spPr>
          <a:xfrm>
            <a:off x="5511589" y="523804"/>
            <a:ext cx="6680411" cy="5696039"/>
          </a:xfrm>
          <a:custGeom>
            <a:avLst/>
            <a:gdLst/>
            <a:ahLst/>
            <a:cxnLst/>
            <a:rect l="l" t="t" r="r" b="b"/>
            <a:pathLst>
              <a:path w="6680411" h="5696039">
                <a:moveTo>
                  <a:pt x="3592766" y="0"/>
                </a:moveTo>
                <a:lnTo>
                  <a:pt x="4718262" y="0"/>
                </a:lnTo>
                <a:lnTo>
                  <a:pt x="4718262" y="2"/>
                </a:lnTo>
                <a:lnTo>
                  <a:pt x="6680411" y="2"/>
                </a:lnTo>
                <a:lnTo>
                  <a:pt x="6680411" y="5696022"/>
                </a:lnTo>
                <a:lnTo>
                  <a:pt x="3888773" y="5696022"/>
                </a:lnTo>
                <a:lnTo>
                  <a:pt x="3888773" y="5696039"/>
                </a:lnTo>
                <a:lnTo>
                  <a:pt x="0" y="5696039"/>
                </a:lnTo>
                <a:lnTo>
                  <a:pt x="2763278" y="19"/>
                </a:lnTo>
                <a:lnTo>
                  <a:pt x="3447183" y="19"/>
                </a:lnTo>
                <a:lnTo>
                  <a:pt x="3447183" y="2"/>
                </a:lnTo>
                <a:lnTo>
                  <a:pt x="3592765" y="2"/>
                </a:lnTo>
                <a:close/>
              </a:path>
            </a:pathLst>
          </a:custGeom>
        </p:spPr>
      </p:pic>
      <p:sp>
        <p:nvSpPr>
          <p:cNvPr id="13" name="Freeform: Shap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523805"/>
            <a:ext cx="7800441" cy="5696020"/>
          </a:xfrm>
          <a:custGeom>
            <a:avLst/>
            <a:gdLst>
              <a:gd name="connsiteX0" fmla="*/ 0 w 7800441"/>
              <a:gd name="connsiteY0" fmla="*/ 0 h 5696020"/>
              <a:gd name="connsiteX1" fmla="*/ 7800441 w 7800441"/>
              <a:gd name="connsiteY1" fmla="*/ 0 h 5696020"/>
              <a:gd name="connsiteX2" fmla="*/ 5037161 w 7800441"/>
              <a:gd name="connsiteY2" fmla="*/ 5696020 h 5696020"/>
              <a:gd name="connsiteX3" fmla="*/ 0 w 7800441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441" h="5696020">
                <a:moveTo>
                  <a:pt x="0" y="0"/>
                </a:moveTo>
                <a:lnTo>
                  <a:pt x="7800441" y="0"/>
                </a:lnTo>
                <a:lnTo>
                  <a:pt x="5037161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1247" y="914400"/>
            <a:ext cx="5111877" cy="1095375"/>
          </a:xfrm>
        </p:spPr>
        <p:txBody>
          <a:bodyPr anchor="ctr">
            <a:normAutofit fontScale="90000"/>
          </a:bodyPr>
          <a:lstStyle/>
          <a:p>
            <a:r>
              <a:rPr lang="sr-Latn-RS" dirty="0" err="1">
                <a:solidFill>
                  <a:srgbClr val="FFFFFF"/>
                </a:solidFill>
                <a:latin typeface="Times New Roman"/>
                <a:cs typeface="Calibri Light" panose="020F0302020204030204"/>
              </a:rPr>
              <a:t>Надимак</a:t>
            </a:r>
            <a:r>
              <a:rPr lang="sr-Latn-RS" dirty="0">
                <a:solidFill>
                  <a:srgbClr val="FFFFFF"/>
                </a:solidFill>
                <a:latin typeface="Times New Roman"/>
                <a:cs typeface="Calibri Light" panose="020F0302020204030204"/>
              </a:rPr>
              <a:t> КАРАЂОРЂЕ-ЦРНИ ЂОРЂЕ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76442" y="2284464"/>
            <a:ext cx="5582903" cy="1724333"/>
          </a:xfrm>
        </p:spPr>
        <p:txBody>
          <a:bodyPr anchor="t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Times New Roman"/>
                <a:cs typeface="Calibri" panose="020F0502020204030204"/>
              </a:rPr>
              <a:t>добио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Calibri" panose="020F0502020204030204"/>
              </a:rPr>
              <a:t>је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Calibri" panose="020F0502020204030204"/>
              </a:rPr>
              <a:t>од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Calibri" panose="020F0502020204030204"/>
              </a:rPr>
              <a:t>Турака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Calibri" panose="020F0502020204030204"/>
              </a:rPr>
              <a:t>због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Calibri" panose="020F0502020204030204"/>
              </a:rPr>
              <a:t>великог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Calibri" panose="020F0502020204030204"/>
              </a:rPr>
              <a:t>јунаштва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Calibri" panose="020F0502020204030204"/>
              </a:rPr>
              <a:t>које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Calibri" panose="020F0502020204030204"/>
              </a:rPr>
              <a:t>је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Calibri" panose="020F0502020204030204"/>
              </a:rPr>
              <a:t>изазивало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Calibri" panose="020F0502020204030204"/>
              </a:rPr>
              <a:t>страхопоштовање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Calibri" panose="020F0502020204030204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Calibri" panose="020F0502020204030204"/>
              </a:rPr>
              <a:t>како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Calibri" panose="020F0502020204030204"/>
              </a:rPr>
              <a:t>код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Calibri" panose="020F0502020204030204"/>
              </a:rPr>
              <a:t>Турака,тако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Calibri" panose="020F0502020204030204"/>
              </a:rPr>
              <a:t> и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Calibri" panose="020F0502020204030204"/>
              </a:rPr>
              <a:t>код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Calibri" panose="020F0502020204030204"/>
              </a:rPr>
              <a:t>Срба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 descr="Slika na kojoj se nalazi osoba, otvoreni prostor, grupa, ljudi&#10;&#10;Opis je generisan sa veoma visokim stepenom pouzdanosti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64" r="1" b="9092"/>
          <a:stretch>
            <a:fillRect/>
          </a:stretch>
        </p:blipFill>
        <p:spPr>
          <a:xfrm>
            <a:off x="20" y="1"/>
            <a:ext cx="8708551" cy="6857999"/>
          </a:xfrm>
          <a:prstGeom prst="rect">
            <a:avLst/>
          </a:prstGeom>
        </p:spPr>
      </p:pic>
      <p:sp>
        <p:nvSpPr>
          <p:cNvPr id="9" name="Freeform: Shap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 flipV="1">
            <a:off x="4499810" y="-478"/>
            <a:ext cx="7692189" cy="6858478"/>
          </a:xfrm>
          <a:custGeom>
            <a:avLst/>
            <a:gdLst>
              <a:gd name="connsiteX0" fmla="*/ 7590845 w 7590845"/>
              <a:gd name="connsiteY0" fmla="*/ 6858478 h 6858478"/>
              <a:gd name="connsiteX1" fmla="*/ 166290 w 7590845"/>
              <a:gd name="connsiteY1" fmla="*/ 6858478 h 6858478"/>
              <a:gd name="connsiteX2" fmla="*/ 166550 w 7590845"/>
              <a:gd name="connsiteY2" fmla="*/ 6857915 h 6858478"/>
              <a:gd name="connsiteX3" fmla="*/ 0 w 7590845"/>
              <a:gd name="connsiteY3" fmla="*/ 6857915 h 6858478"/>
              <a:gd name="connsiteX4" fmla="*/ 0 w 7590845"/>
              <a:gd name="connsiteY4" fmla="*/ 0 h 6858478"/>
              <a:gd name="connsiteX5" fmla="*/ 3342665 w 7590845"/>
              <a:gd name="connsiteY5" fmla="*/ 0 h 6858478"/>
              <a:gd name="connsiteX6" fmla="*/ 4408893 w 7590845"/>
              <a:gd name="connsiteY6" fmla="*/ 0 h 6858478"/>
              <a:gd name="connsiteX7" fmla="*/ 4414470 w 7590845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0845" h="6858478">
                <a:moveTo>
                  <a:pt x="7590845" y="6858478"/>
                </a:moveTo>
                <a:lnTo>
                  <a:pt x="166290" y="6858478"/>
                </a:lnTo>
                <a:lnTo>
                  <a:pt x="166550" y="6857915"/>
                </a:lnTo>
                <a:lnTo>
                  <a:pt x="0" y="6857915"/>
                </a:lnTo>
                <a:lnTo>
                  <a:pt x="0" y="0"/>
                </a:lnTo>
                <a:lnTo>
                  <a:pt x="3342665" y="0"/>
                </a:lnTo>
                <a:lnTo>
                  <a:pt x="4408893" y="0"/>
                </a:lnTo>
                <a:lnTo>
                  <a:pt x="441447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 flipV="1">
            <a:off x="5311035" y="-479"/>
            <a:ext cx="6880964" cy="6858479"/>
          </a:xfrm>
          <a:custGeom>
            <a:avLst/>
            <a:gdLst>
              <a:gd name="connsiteX0" fmla="*/ 824356 w 6790308"/>
              <a:gd name="connsiteY0" fmla="*/ 6858479 h 6858479"/>
              <a:gd name="connsiteX1" fmla="*/ 0 w 6790308"/>
              <a:gd name="connsiteY1" fmla="*/ 6858479 h 6858479"/>
              <a:gd name="connsiteX2" fmla="*/ 0 w 6790308"/>
              <a:gd name="connsiteY2" fmla="*/ 0 h 6858479"/>
              <a:gd name="connsiteX3" fmla="*/ 2542128 w 6790308"/>
              <a:gd name="connsiteY3" fmla="*/ 0 h 6858479"/>
              <a:gd name="connsiteX4" fmla="*/ 3608356 w 6790308"/>
              <a:gd name="connsiteY4" fmla="*/ 0 h 6858479"/>
              <a:gd name="connsiteX5" fmla="*/ 3613933 w 6790308"/>
              <a:gd name="connsiteY5" fmla="*/ 0 h 6858479"/>
              <a:gd name="connsiteX6" fmla="*/ 6790308 w 6790308"/>
              <a:gd name="connsiteY6" fmla="*/ 6858478 h 6858479"/>
              <a:gd name="connsiteX7" fmla="*/ 824356 w 6790308"/>
              <a:gd name="connsiteY7" fmla="*/ 6858478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0308" h="6858479">
                <a:moveTo>
                  <a:pt x="824356" y="6858479"/>
                </a:moveTo>
                <a:lnTo>
                  <a:pt x="0" y="6858479"/>
                </a:lnTo>
                <a:lnTo>
                  <a:pt x="0" y="0"/>
                </a:lnTo>
                <a:lnTo>
                  <a:pt x="2542128" y="0"/>
                </a:lnTo>
                <a:lnTo>
                  <a:pt x="3608356" y="0"/>
                </a:lnTo>
                <a:lnTo>
                  <a:pt x="3613933" y="0"/>
                </a:lnTo>
                <a:lnTo>
                  <a:pt x="6790308" y="6858478"/>
                </a:lnTo>
                <a:lnTo>
                  <a:pt x="824356" y="6858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0299" y="63177"/>
            <a:ext cx="5979122" cy="1283346"/>
          </a:xfrm>
          <a:solidFill>
            <a:srgbClr val="ED7D3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n-US" sz="2800" dirty="0" err="1">
                <a:latin typeface="Times New Roman"/>
                <a:cs typeface="Calibri" panose="020F0502020204030204"/>
              </a:rPr>
              <a:t>На</a:t>
            </a:r>
            <a:r>
              <a:rPr lang="en-US" sz="2800" dirty="0">
                <a:latin typeface="Times New Roman"/>
                <a:cs typeface="Calibri" panose="020F0502020204030204"/>
              </a:rPr>
              <a:t> </a:t>
            </a:r>
            <a:r>
              <a:rPr lang="en-US" sz="2800" dirty="0" err="1">
                <a:latin typeface="Times New Roman"/>
                <a:cs typeface="Calibri" panose="020F0502020204030204"/>
              </a:rPr>
              <a:t>збору</a:t>
            </a:r>
            <a:r>
              <a:rPr lang="en-US" sz="2800" dirty="0">
                <a:latin typeface="Times New Roman"/>
                <a:cs typeface="Calibri" panose="020F0502020204030204"/>
              </a:rPr>
              <a:t> у </a:t>
            </a:r>
            <a:r>
              <a:rPr lang="en-US" sz="2800" dirty="0" err="1">
                <a:latin typeface="Times New Roman"/>
                <a:cs typeface="Calibri" panose="020F0502020204030204"/>
              </a:rPr>
              <a:t>Орашцу</a:t>
            </a:r>
            <a:r>
              <a:rPr lang="en-US" sz="2800" dirty="0">
                <a:latin typeface="Times New Roman"/>
                <a:cs typeface="Calibri" panose="020F0502020204030204"/>
              </a:rPr>
              <a:t>, </a:t>
            </a:r>
            <a:r>
              <a:rPr lang="en-US" sz="2800" dirty="0" err="1">
                <a:latin typeface="Times New Roman"/>
                <a:cs typeface="Calibri" panose="020F0502020204030204"/>
              </a:rPr>
              <a:t>на</a:t>
            </a:r>
            <a:r>
              <a:rPr lang="en-US" sz="2800" dirty="0">
                <a:latin typeface="Times New Roman"/>
                <a:cs typeface="Calibri" panose="020F0502020204030204"/>
              </a:rPr>
              <a:t> </a:t>
            </a:r>
            <a:r>
              <a:rPr lang="en-US" sz="2800" dirty="0" err="1">
                <a:latin typeface="Times New Roman"/>
                <a:cs typeface="Calibri" panose="020F0502020204030204"/>
              </a:rPr>
              <a:t>Сретње</a:t>
            </a:r>
            <a:r>
              <a:rPr lang="en-US" sz="2800" dirty="0">
                <a:latin typeface="Times New Roman"/>
                <a:cs typeface="Calibri" panose="020F0502020204030204"/>
              </a:rPr>
              <a:t>,</a:t>
            </a:r>
            <a:br>
              <a:rPr lang="en-US" sz="2800" dirty="0">
                <a:latin typeface="Times New Roman"/>
                <a:cs typeface="Calibri" panose="020F0502020204030204"/>
              </a:rPr>
            </a:br>
            <a:r>
              <a:rPr lang="en-US" sz="2800" dirty="0">
                <a:latin typeface="Times New Roman"/>
                <a:cs typeface="Calibri" panose="020F0502020204030204"/>
              </a:rPr>
              <a:t>15.фебруара 1804. </a:t>
            </a:r>
            <a:r>
              <a:rPr lang="en-US" sz="2800" dirty="0" err="1">
                <a:latin typeface="Times New Roman"/>
                <a:cs typeface="Calibri" panose="020F0502020204030204"/>
              </a:rPr>
              <a:t>године</a:t>
            </a:r>
            <a:r>
              <a:rPr lang="en-US" sz="2800" dirty="0">
                <a:latin typeface="Times New Roman"/>
                <a:cs typeface="Calibri" panose="020F0502020204030204"/>
              </a:rPr>
              <a:t> </a:t>
            </a:r>
            <a:r>
              <a:rPr lang="en-US" sz="2800" dirty="0" err="1">
                <a:latin typeface="Times New Roman"/>
                <a:cs typeface="Calibri" panose="020F0502020204030204"/>
              </a:rPr>
              <a:t>је</a:t>
            </a:r>
            <a:r>
              <a:rPr lang="en-US" sz="2800" dirty="0">
                <a:latin typeface="Times New Roman"/>
                <a:cs typeface="Calibri" panose="020F0502020204030204"/>
              </a:rPr>
              <a:t> </a:t>
            </a:r>
            <a:r>
              <a:rPr lang="en-US" sz="2800" dirty="0" err="1">
                <a:latin typeface="Times New Roman"/>
                <a:cs typeface="Calibri" panose="020F0502020204030204"/>
              </a:rPr>
              <a:t>изабран</a:t>
            </a:r>
            <a:r>
              <a:rPr lang="en-US" sz="2800" dirty="0">
                <a:latin typeface="Times New Roman"/>
                <a:cs typeface="Calibri" panose="020F0502020204030204"/>
              </a:rPr>
              <a:t> </a:t>
            </a:r>
            <a:r>
              <a:rPr lang="en-US" sz="2800" dirty="0" err="1">
                <a:latin typeface="Times New Roman"/>
                <a:cs typeface="Calibri" panose="020F0502020204030204"/>
              </a:rPr>
              <a:t>за</a:t>
            </a:r>
            <a:r>
              <a:rPr lang="en-US" sz="2800" dirty="0">
                <a:latin typeface="Times New Roman"/>
                <a:cs typeface="Calibri" panose="020F0502020204030204"/>
              </a:rPr>
              <a:t> </a:t>
            </a:r>
            <a:r>
              <a:rPr lang="en-US" sz="2800" dirty="0" err="1">
                <a:latin typeface="Times New Roman"/>
                <a:cs typeface="Calibri" panose="020F0502020204030204"/>
              </a:rPr>
              <a:t>вођу</a:t>
            </a:r>
            <a:r>
              <a:rPr lang="en-US" sz="2800" dirty="0">
                <a:latin typeface="Times New Roman"/>
                <a:cs typeface="Calibri" panose="020F0502020204030204"/>
              </a:rPr>
              <a:t> </a:t>
            </a:r>
            <a:r>
              <a:rPr lang="en-US" sz="2800" dirty="0" err="1">
                <a:latin typeface="Times New Roman"/>
                <a:cs typeface="Calibri" panose="020F0502020204030204"/>
              </a:rPr>
              <a:t>Првог</a:t>
            </a:r>
            <a:r>
              <a:rPr lang="en-US" sz="2800" dirty="0">
                <a:latin typeface="Times New Roman"/>
                <a:cs typeface="Calibri" panose="020F0502020204030204"/>
              </a:rPr>
              <a:t> </a:t>
            </a:r>
            <a:r>
              <a:rPr lang="en-US" sz="2800" dirty="0" err="1">
                <a:latin typeface="Times New Roman"/>
                <a:cs typeface="Calibri" panose="020F0502020204030204"/>
              </a:rPr>
              <a:t>српског</a:t>
            </a:r>
            <a:r>
              <a:rPr lang="en-US" sz="2800" dirty="0">
                <a:latin typeface="Times New Roman"/>
                <a:cs typeface="Calibri" panose="020F0502020204030204"/>
              </a:rPr>
              <a:t> </a:t>
            </a:r>
            <a:r>
              <a:rPr lang="en-US" sz="2800" dirty="0" err="1">
                <a:latin typeface="Times New Roman"/>
                <a:cs typeface="Calibri" panose="020F0502020204030204"/>
              </a:rPr>
              <a:t>устанка</a:t>
            </a:r>
            <a:endParaRPr lang="en-US" sz="2800">
              <a:latin typeface="Times New Roman"/>
              <a:cs typeface="Calibri" panose="020F0502020204030204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-6" y="695306"/>
            <a:ext cx="366828" cy="542268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59096" y="576263"/>
            <a:ext cx="5785174" cy="31568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en-US" sz="2400" dirty="0" err="1">
                <a:latin typeface="Times New Roman"/>
                <a:cs typeface="Times New Roman"/>
              </a:rPr>
              <a:t>Био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је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војсковођа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без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премца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који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је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успешно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предводио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устанике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током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Првог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српског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устанка</a:t>
            </a:r>
            <a:r>
              <a:rPr lang="en-US" sz="2400" dirty="0">
                <a:latin typeface="Times New Roman"/>
                <a:cs typeface="Times New Roman"/>
              </a:rPr>
              <a:t> (1804-1813). </a:t>
            </a:r>
            <a:r>
              <a:rPr lang="en-US" sz="2400" dirty="0" err="1">
                <a:latin typeface="Times New Roman"/>
                <a:cs typeface="Times New Roman"/>
              </a:rPr>
              <a:t>Често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је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био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непредвидив</a:t>
            </a:r>
            <a:r>
              <a:rPr lang="en-US" sz="2400" dirty="0">
                <a:latin typeface="Times New Roman"/>
                <a:cs typeface="Times New Roman"/>
              </a:rPr>
              <a:t> и </a:t>
            </a:r>
            <a:r>
              <a:rPr lang="en-US" sz="2400" dirty="0" err="1">
                <a:latin typeface="Times New Roman"/>
                <a:cs typeface="Times New Roman"/>
              </a:rPr>
              <a:t>суров</a:t>
            </a:r>
            <a:r>
              <a:rPr lang="en-US" sz="2400" dirty="0">
                <a:latin typeface="Times New Roman"/>
                <a:cs typeface="Times New Roman"/>
              </a:rPr>
              <a:t>, а </a:t>
            </a:r>
            <a:r>
              <a:rPr lang="en-US" sz="2400" dirty="0" err="1">
                <a:latin typeface="Times New Roman"/>
                <a:cs typeface="Times New Roman"/>
              </a:rPr>
              <a:t>од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својих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сабораца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је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тражио</a:t>
            </a:r>
            <a:r>
              <a:rPr lang="en-US" sz="2400" dirty="0">
                <a:latin typeface="Times New Roman"/>
                <a:cs typeface="Times New Roman"/>
              </a:rPr>
              <a:t>  </a:t>
            </a:r>
            <a:r>
              <a:rPr lang="en-US" sz="2400" dirty="0" err="1">
                <a:latin typeface="Times New Roman"/>
                <a:cs typeface="Times New Roman"/>
              </a:rPr>
              <a:t>беспоговорну</a:t>
            </a:r>
            <a:r>
              <a:rPr lang="en-US" sz="2400" dirty="0">
                <a:latin typeface="Times New Roman"/>
                <a:cs typeface="Times New Roman"/>
              </a:rPr>
              <a:t> </a:t>
            </a:r>
            <a:r>
              <a:rPr lang="en-US" sz="2400" dirty="0" err="1">
                <a:latin typeface="Times New Roman"/>
                <a:cs typeface="Times New Roman"/>
              </a:rPr>
              <a:t>послушност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  <a:br>
              <a:rPr lang="en-US" sz="2400" dirty="0">
                <a:latin typeface="Times New Roman"/>
              </a:rPr>
            </a:br>
            <a:r>
              <a:rPr lang="en-US" sz="2400" dirty="0" err="1">
                <a:latin typeface="Times New Roman"/>
                <a:cs typeface="Times New Roman"/>
              </a:rPr>
              <a:t>Након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пропасти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устанка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одлази</a:t>
            </a:r>
            <a:r>
              <a:rPr lang="en-US" sz="2400" dirty="0">
                <a:latin typeface="Times New Roman"/>
                <a:cs typeface="Times New Roman"/>
              </a:rPr>
              <a:t> у </a:t>
            </a:r>
            <a:r>
              <a:rPr lang="en-US" sz="2400" dirty="0" err="1">
                <a:latin typeface="Times New Roman"/>
                <a:cs typeface="Times New Roman"/>
              </a:rPr>
              <a:t>Русију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  <a:br>
              <a:rPr lang="en-US" sz="2400" dirty="0">
                <a:latin typeface="Times New Roman"/>
              </a:rPr>
            </a:br>
            <a:r>
              <a:rPr lang="en-US" sz="2400" dirty="0">
                <a:latin typeface="Times New Roman"/>
                <a:cs typeface="Times New Roman"/>
              </a:rPr>
              <a:t>1817. </a:t>
            </a:r>
            <a:r>
              <a:rPr lang="en-US" sz="2400" dirty="0" err="1">
                <a:latin typeface="Times New Roman"/>
                <a:cs typeface="Times New Roman"/>
              </a:rPr>
              <a:t>Враћа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се</a:t>
            </a:r>
            <a:r>
              <a:rPr lang="en-US" sz="2400" dirty="0">
                <a:latin typeface="Times New Roman"/>
                <a:cs typeface="Times New Roman"/>
              </a:rPr>
              <a:t> у </a:t>
            </a:r>
            <a:r>
              <a:rPr lang="en-US" sz="2400" dirty="0" err="1">
                <a:latin typeface="Times New Roman"/>
                <a:cs typeface="Times New Roman"/>
              </a:rPr>
              <a:t>Србију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са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намером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да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подигне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нови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устанак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против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Турака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  <a:endParaRPr lang="sr-Latn-RS"/>
          </a:p>
        </p:txBody>
      </p:sp>
      <p:pic>
        <p:nvPicPr>
          <p:cNvPr id="4" name="Slika 4" descr="Slika na kojoj se nalazi fotografija, grupa, otvoreni prostor, osoba&#10;&#10;Opis je generisan sa veoma visokim stepenom pouzdanosti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09" r="16609" b="-1"/>
          <a:stretch>
            <a:fillRect/>
          </a:stretch>
        </p:blipFill>
        <p:spPr>
          <a:xfrm>
            <a:off x="303950" y="695342"/>
            <a:ext cx="5234702" cy="5422624"/>
          </a:xfrm>
          <a:prstGeom prst="rect">
            <a:avLst/>
          </a:prstGeom>
        </p:spPr>
      </p:pic>
      <p:cxnSp>
        <p:nvCxnSpPr>
          <p:cNvPr id="25" name="Straight Connector 2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13671" y="581589"/>
            <a:ext cx="4937032" cy="20488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n-US" sz="2400" dirty="0" err="1">
                <a:latin typeface="Times New Roman"/>
                <a:cs typeface="Calibri Light" panose="020F0302020204030204"/>
              </a:rPr>
              <a:t>Међутим</a:t>
            </a:r>
            <a:r>
              <a:rPr lang="en-US" sz="2400" dirty="0">
                <a:latin typeface="Times New Roman"/>
                <a:cs typeface="Calibri Light" panose="020F0302020204030204"/>
              </a:rPr>
              <a:t>, </a:t>
            </a:r>
            <a:r>
              <a:rPr lang="en-US" sz="2400" dirty="0" err="1">
                <a:latin typeface="Times New Roman"/>
                <a:cs typeface="Calibri Light" panose="020F0302020204030204"/>
              </a:rPr>
              <a:t>по</a:t>
            </a:r>
            <a:r>
              <a:rPr lang="en-US" sz="2400" dirty="0">
                <a:latin typeface="Times New Roman"/>
                <a:cs typeface="Calibri Light" panose="020F0302020204030204"/>
              </a:rPr>
              <a:t> </a:t>
            </a:r>
            <a:r>
              <a:rPr lang="en-US" sz="2400" dirty="0" err="1">
                <a:latin typeface="Times New Roman"/>
                <a:cs typeface="Calibri Light" panose="020F0302020204030204"/>
              </a:rPr>
              <a:t>наредби</a:t>
            </a:r>
            <a:r>
              <a:rPr lang="en-US" sz="2400" dirty="0">
                <a:latin typeface="Times New Roman"/>
                <a:cs typeface="Calibri Light" panose="020F0302020204030204"/>
              </a:rPr>
              <a:t> </a:t>
            </a:r>
            <a:r>
              <a:rPr lang="en-US" sz="2400" dirty="0" err="1">
                <a:latin typeface="Times New Roman"/>
                <a:cs typeface="Calibri Light" panose="020F0302020204030204"/>
              </a:rPr>
              <a:t>Порте</a:t>
            </a:r>
            <a:r>
              <a:rPr lang="en-US" sz="2400" dirty="0">
                <a:latin typeface="Times New Roman"/>
                <a:cs typeface="Calibri Light" panose="020F0302020204030204"/>
              </a:rPr>
              <a:t>, </a:t>
            </a:r>
            <a:r>
              <a:rPr lang="en-US" sz="2400" dirty="0" err="1">
                <a:latin typeface="Times New Roman"/>
                <a:cs typeface="Calibri Light" panose="020F0302020204030204"/>
              </a:rPr>
              <a:t>везира</a:t>
            </a:r>
            <a:r>
              <a:rPr lang="en-US" sz="2400" dirty="0">
                <a:latin typeface="Times New Roman"/>
                <a:cs typeface="Calibri Light" panose="020F0302020204030204"/>
              </a:rPr>
              <a:t> и </a:t>
            </a:r>
            <a:r>
              <a:rPr lang="en-US" sz="2400" dirty="0" err="1">
                <a:latin typeface="Times New Roman"/>
                <a:cs typeface="Calibri Light" panose="020F0302020204030204"/>
              </a:rPr>
              <a:t>Милоша</a:t>
            </a:r>
            <a:r>
              <a:rPr lang="en-US" sz="2400" dirty="0">
                <a:latin typeface="Times New Roman"/>
                <a:cs typeface="Calibri Light" panose="020F0302020204030204"/>
              </a:rPr>
              <a:t> </a:t>
            </a:r>
            <a:r>
              <a:rPr lang="en-US" sz="2400" dirty="0" err="1">
                <a:latin typeface="Times New Roman"/>
                <a:cs typeface="Calibri Light" panose="020F0302020204030204"/>
              </a:rPr>
              <a:t>Обреновића</a:t>
            </a:r>
            <a:r>
              <a:rPr lang="en-US" sz="2400" dirty="0">
                <a:latin typeface="Times New Roman"/>
                <a:cs typeface="Calibri Light" panose="020F0302020204030204"/>
              </a:rPr>
              <a:t>, </a:t>
            </a:r>
            <a:r>
              <a:rPr lang="en-US" sz="2400" dirty="0" err="1">
                <a:latin typeface="Times New Roman"/>
                <a:cs typeface="Calibri Light" panose="020F0302020204030204"/>
              </a:rPr>
              <a:t>мучки</a:t>
            </a:r>
            <a:r>
              <a:rPr lang="en-US" sz="2400" dirty="0">
                <a:latin typeface="Times New Roman"/>
                <a:cs typeface="Calibri Light" panose="020F0302020204030204"/>
              </a:rPr>
              <a:t> </a:t>
            </a:r>
            <a:r>
              <a:rPr lang="en-US" sz="2400" dirty="0" err="1">
                <a:latin typeface="Times New Roman"/>
                <a:cs typeface="Calibri Light" panose="020F0302020204030204"/>
              </a:rPr>
              <a:t>је</a:t>
            </a:r>
            <a:r>
              <a:rPr lang="en-US" sz="2400" dirty="0">
                <a:latin typeface="Times New Roman"/>
                <a:cs typeface="Calibri Light" panose="020F0302020204030204"/>
              </a:rPr>
              <a:t> </a:t>
            </a:r>
            <a:r>
              <a:rPr lang="en-US" sz="2400" dirty="0" err="1">
                <a:latin typeface="Times New Roman"/>
                <a:cs typeface="Calibri Light" panose="020F0302020204030204"/>
              </a:rPr>
              <a:t>убијен</a:t>
            </a:r>
            <a:r>
              <a:rPr lang="en-US" sz="2400" dirty="0">
                <a:latin typeface="Times New Roman"/>
                <a:cs typeface="Calibri Light" panose="020F0302020204030204"/>
              </a:rPr>
              <a:t> у </a:t>
            </a:r>
            <a:r>
              <a:rPr lang="en-US" sz="2400" dirty="0" err="1">
                <a:latin typeface="Times New Roman"/>
                <a:cs typeface="Calibri Light" panose="020F0302020204030204"/>
              </a:rPr>
              <a:t>Радовањском</a:t>
            </a:r>
            <a:r>
              <a:rPr lang="en-US" sz="2400" dirty="0">
                <a:latin typeface="Times New Roman"/>
                <a:cs typeface="Calibri Light" panose="020F0302020204030204"/>
              </a:rPr>
              <a:t> </a:t>
            </a:r>
            <a:r>
              <a:rPr lang="en-US" sz="2400" dirty="0" err="1">
                <a:latin typeface="Times New Roman"/>
                <a:cs typeface="Calibri Light" panose="020F0302020204030204"/>
              </a:rPr>
              <a:t>лугу</a:t>
            </a:r>
            <a:r>
              <a:rPr lang="en-US" sz="2400" dirty="0">
                <a:latin typeface="Times New Roman"/>
                <a:cs typeface="Calibri Light" panose="020F0302020204030204"/>
              </a:rPr>
              <a:t>, а </a:t>
            </a:r>
            <a:r>
              <a:rPr lang="en-US" sz="2400" dirty="0" err="1">
                <a:latin typeface="Times New Roman"/>
                <a:cs typeface="Calibri Light" panose="020F0302020204030204"/>
              </a:rPr>
              <a:t>његова</a:t>
            </a:r>
            <a:r>
              <a:rPr lang="en-US" sz="2400" dirty="0">
                <a:latin typeface="Times New Roman"/>
                <a:cs typeface="Calibri Light" panose="020F0302020204030204"/>
              </a:rPr>
              <a:t> </a:t>
            </a:r>
            <a:r>
              <a:rPr lang="en-US" sz="2400" dirty="0" err="1">
                <a:latin typeface="Times New Roman"/>
                <a:cs typeface="Calibri Light" panose="020F0302020204030204"/>
              </a:rPr>
              <a:t>глава</a:t>
            </a:r>
            <a:r>
              <a:rPr lang="en-US" sz="2400" dirty="0">
                <a:latin typeface="Times New Roman"/>
                <a:cs typeface="Calibri Light" panose="020F0302020204030204"/>
              </a:rPr>
              <a:t> </a:t>
            </a:r>
            <a:r>
              <a:rPr lang="en-US" sz="2400" dirty="0" err="1">
                <a:latin typeface="Times New Roman"/>
                <a:cs typeface="Calibri Light" panose="020F0302020204030204"/>
              </a:rPr>
              <a:t>је</a:t>
            </a:r>
            <a:r>
              <a:rPr lang="en-US" sz="2400" dirty="0">
                <a:latin typeface="Times New Roman"/>
                <a:cs typeface="Calibri Light" panose="020F0302020204030204"/>
              </a:rPr>
              <a:t> </a:t>
            </a:r>
            <a:r>
              <a:rPr lang="en-US" sz="2400" dirty="0" err="1">
                <a:latin typeface="Times New Roman"/>
                <a:cs typeface="Calibri Light" panose="020F0302020204030204"/>
              </a:rPr>
              <a:t>послата</a:t>
            </a:r>
            <a:r>
              <a:rPr lang="en-US" sz="2400" dirty="0">
                <a:latin typeface="Times New Roman"/>
                <a:cs typeface="Calibri Light" panose="020F0302020204030204"/>
              </a:rPr>
              <a:t> </a:t>
            </a:r>
            <a:r>
              <a:rPr lang="en-US" sz="2400" dirty="0" err="1">
                <a:latin typeface="Times New Roman"/>
                <a:cs typeface="Calibri Light" panose="020F0302020204030204"/>
              </a:rPr>
              <a:t>султану</a:t>
            </a:r>
            <a:r>
              <a:rPr lang="en-US" sz="2400" dirty="0">
                <a:latin typeface="Times New Roman"/>
                <a:cs typeface="Calibri Light" panose="020F0302020204030204"/>
              </a:rPr>
              <a:t> у </a:t>
            </a:r>
            <a:r>
              <a:rPr lang="en-US" sz="2400" dirty="0" err="1">
                <a:latin typeface="Times New Roman"/>
                <a:cs typeface="Calibri Light" panose="020F0302020204030204"/>
              </a:rPr>
              <a:t>Цариград</a:t>
            </a:r>
            <a:r>
              <a:rPr lang="en-US" sz="2400" dirty="0">
                <a:latin typeface="Times New Roman"/>
                <a:cs typeface="Calibri Light" panose="020F0302020204030204"/>
              </a:rPr>
              <a:t>.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Slika 4" descr="Slika na kojoj se nalazi čovek, sedenje, mladi, polaganje&#10;&#10;Opis je generisan sa veoma visokim stepenom pouzdanosti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997"/>
          <a:stretch>
            <a:fillRect/>
          </a:stretch>
        </p:blipFill>
        <p:spPr>
          <a:xfrm>
            <a:off x="509517" y="576072"/>
            <a:ext cx="6692560" cy="5522976"/>
          </a:xfrm>
          <a:prstGeom prst="rect">
            <a:avLst/>
          </a:prstGeom>
        </p:spPr>
      </p:pic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6487116" cy="6858000"/>
          </a:xfrm>
          <a:custGeom>
            <a:avLst/>
            <a:gdLst>
              <a:gd name="connsiteX0" fmla="*/ 0 w 6487116"/>
              <a:gd name="connsiteY0" fmla="*/ 0 h 6858000"/>
              <a:gd name="connsiteX1" fmla="*/ 1850111 w 6487116"/>
              <a:gd name="connsiteY1" fmla="*/ 0 h 6858000"/>
              <a:gd name="connsiteX2" fmla="*/ 6487116 w 6487116"/>
              <a:gd name="connsiteY2" fmla="*/ 0 h 6858000"/>
              <a:gd name="connsiteX3" fmla="*/ 6487116 w 6487116"/>
              <a:gd name="connsiteY3" fmla="*/ 1900238 h 6858000"/>
              <a:gd name="connsiteX4" fmla="*/ 6116700 w 6487116"/>
              <a:gd name="connsiteY4" fmla="*/ 2178050 h 6858000"/>
              <a:gd name="connsiteX5" fmla="*/ 6112466 w 6487116"/>
              <a:gd name="connsiteY5" fmla="*/ 2184400 h 6858000"/>
              <a:gd name="connsiteX6" fmla="*/ 6106116 w 6487116"/>
              <a:gd name="connsiteY6" fmla="*/ 2193925 h 6858000"/>
              <a:gd name="connsiteX7" fmla="*/ 6099766 w 6487116"/>
              <a:gd name="connsiteY7" fmla="*/ 2201863 h 6858000"/>
              <a:gd name="connsiteX8" fmla="*/ 6099766 w 6487116"/>
              <a:gd name="connsiteY8" fmla="*/ 2211388 h 6858000"/>
              <a:gd name="connsiteX9" fmla="*/ 6099766 w 6487116"/>
              <a:gd name="connsiteY9" fmla="*/ 2220913 h 6858000"/>
              <a:gd name="connsiteX10" fmla="*/ 6106116 w 6487116"/>
              <a:gd name="connsiteY10" fmla="*/ 2228850 h 6858000"/>
              <a:gd name="connsiteX11" fmla="*/ 6112466 w 6487116"/>
              <a:gd name="connsiteY11" fmla="*/ 2238375 h 6858000"/>
              <a:gd name="connsiteX12" fmla="*/ 6116700 w 6487116"/>
              <a:gd name="connsiteY12" fmla="*/ 2244725 h 6858000"/>
              <a:gd name="connsiteX13" fmla="*/ 6487116 w 6487116"/>
              <a:gd name="connsiteY13" fmla="*/ 2522538 h 6858000"/>
              <a:gd name="connsiteX14" fmla="*/ 6487116 w 6487116"/>
              <a:gd name="connsiteY14" fmla="*/ 6858000 h 6858000"/>
              <a:gd name="connsiteX15" fmla="*/ 1850111 w 6487116"/>
              <a:gd name="connsiteY15" fmla="*/ 6858000 h 6858000"/>
              <a:gd name="connsiteX16" fmla="*/ 0 w 6487116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87116" h="6858000">
                <a:moveTo>
                  <a:pt x="0" y="0"/>
                </a:moveTo>
                <a:lnTo>
                  <a:pt x="1850111" y="0"/>
                </a:lnTo>
                <a:lnTo>
                  <a:pt x="6487116" y="0"/>
                </a:lnTo>
                <a:lnTo>
                  <a:pt x="6487116" y="1900238"/>
                </a:lnTo>
                <a:lnTo>
                  <a:pt x="6116700" y="2178050"/>
                </a:lnTo>
                <a:lnTo>
                  <a:pt x="6112466" y="2184400"/>
                </a:lnTo>
                <a:lnTo>
                  <a:pt x="6106116" y="2193925"/>
                </a:lnTo>
                <a:lnTo>
                  <a:pt x="6099766" y="2201863"/>
                </a:lnTo>
                <a:lnTo>
                  <a:pt x="6099766" y="2211388"/>
                </a:lnTo>
                <a:lnTo>
                  <a:pt x="6099766" y="2220913"/>
                </a:lnTo>
                <a:lnTo>
                  <a:pt x="6106116" y="2228850"/>
                </a:lnTo>
                <a:lnTo>
                  <a:pt x="6112466" y="2238375"/>
                </a:lnTo>
                <a:lnTo>
                  <a:pt x="6116700" y="2244725"/>
                </a:lnTo>
                <a:lnTo>
                  <a:pt x="6487116" y="2522538"/>
                </a:lnTo>
                <a:lnTo>
                  <a:pt x="6487116" y="6858000"/>
                </a:lnTo>
                <a:lnTo>
                  <a:pt x="18501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08082" cy="1325563"/>
          </a:xfrm>
        </p:spPr>
        <p:txBody>
          <a:bodyPr>
            <a:normAutofit/>
          </a:bodyPr>
          <a:lstStyle/>
          <a:p>
            <a:r>
              <a:rPr lang="sr-Latn-RS" sz="4000" dirty="0">
                <a:latin typeface="Times New Roman"/>
                <a:cs typeface="Calibri Light" panose="020F0302020204030204"/>
              </a:rPr>
              <a:t>КАРАЂОРЂЕ</a:t>
            </a:r>
            <a:endParaRPr lang="sr-Latn-RS" sz="4000" dirty="0">
              <a:latin typeface="Times New Roman"/>
              <a:cs typeface="Times New Roman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8491" y="1825625"/>
            <a:ext cx="6358339" cy="25938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Times New Roman"/>
                <a:cs typeface="Calibri" panose="020F0502020204030204"/>
              </a:rPr>
              <a:t>Родоначелник</a:t>
            </a:r>
            <a:r>
              <a:rPr lang="en-US" dirty="0"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latin typeface="Times New Roman"/>
                <a:cs typeface="Calibri" panose="020F0502020204030204"/>
              </a:rPr>
              <a:t>је</a:t>
            </a:r>
            <a:r>
              <a:rPr lang="en-US" dirty="0"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latin typeface="Times New Roman"/>
                <a:cs typeface="Calibri" panose="020F0502020204030204"/>
              </a:rPr>
              <a:t>династије</a:t>
            </a:r>
            <a:r>
              <a:rPr lang="en-US" dirty="0"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latin typeface="Times New Roman"/>
                <a:cs typeface="Calibri" panose="020F0502020204030204"/>
              </a:rPr>
              <a:t>Карађорђевић</a:t>
            </a:r>
            <a:r>
              <a:rPr lang="en-US" dirty="0">
                <a:latin typeface="Times New Roman"/>
                <a:cs typeface="Calibri" panose="020F0502020204030204"/>
              </a:rPr>
              <a:t> (</a:t>
            </a:r>
            <a:r>
              <a:rPr lang="en-US" dirty="0" err="1">
                <a:latin typeface="Times New Roman"/>
                <a:cs typeface="Calibri" panose="020F0502020204030204"/>
              </a:rPr>
              <a:t>по</a:t>
            </a:r>
            <a:r>
              <a:rPr lang="en-US" dirty="0"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latin typeface="Times New Roman"/>
                <a:cs typeface="Calibri" panose="020F0502020204030204"/>
              </a:rPr>
              <a:t>њему</a:t>
            </a:r>
            <a:r>
              <a:rPr lang="en-US" dirty="0"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latin typeface="Times New Roman"/>
                <a:cs typeface="Calibri" panose="020F0502020204030204"/>
              </a:rPr>
              <a:t>је</a:t>
            </a:r>
            <a:r>
              <a:rPr lang="en-US" dirty="0"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latin typeface="Times New Roman"/>
                <a:cs typeface="Calibri" panose="020F0502020204030204"/>
              </a:rPr>
              <a:t>добила</a:t>
            </a:r>
            <a:r>
              <a:rPr lang="en-US" dirty="0">
                <a:latin typeface="Times New Roman"/>
                <a:cs typeface="Calibri" panose="020F0502020204030204"/>
              </a:rPr>
              <a:t> и </a:t>
            </a:r>
            <a:r>
              <a:rPr lang="en-US" dirty="0" err="1">
                <a:latin typeface="Times New Roman"/>
                <a:cs typeface="Calibri" panose="020F0502020204030204"/>
              </a:rPr>
              <a:t>име</a:t>
            </a:r>
            <a:r>
              <a:rPr lang="en-US" dirty="0">
                <a:latin typeface="Times New Roman"/>
                <a:cs typeface="Calibri" panose="020F0502020204030204"/>
              </a:rPr>
              <a:t>) </a:t>
            </a:r>
            <a:r>
              <a:rPr lang="en-US" dirty="0" err="1">
                <a:latin typeface="Times New Roman"/>
                <a:cs typeface="Calibri" panose="020F0502020204030204"/>
              </a:rPr>
              <a:t>која</a:t>
            </a:r>
            <a:r>
              <a:rPr lang="en-US" dirty="0"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latin typeface="Times New Roman"/>
                <a:cs typeface="Calibri" panose="020F0502020204030204"/>
              </a:rPr>
              <a:t>је</a:t>
            </a:r>
            <a:r>
              <a:rPr lang="en-US" dirty="0"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latin typeface="Times New Roman"/>
                <a:cs typeface="Calibri" panose="020F0502020204030204"/>
              </a:rPr>
              <a:t>са</a:t>
            </a:r>
            <a:r>
              <a:rPr lang="en-US" dirty="0"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latin typeface="Times New Roman"/>
                <a:cs typeface="Calibri" panose="020F0502020204030204"/>
              </a:rPr>
              <a:t>прекидима</a:t>
            </a:r>
            <a:r>
              <a:rPr lang="en-US" dirty="0"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latin typeface="Times New Roman"/>
                <a:cs typeface="Calibri" panose="020F0502020204030204"/>
              </a:rPr>
              <a:t>владала</a:t>
            </a:r>
            <a:r>
              <a:rPr lang="en-US" dirty="0"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latin typeface="Times New Roman"/>
                <a:cs typeface="Calibri" panose="020F0502020204030204"/>
              </a:rPr>
              <a:t>Србијом</a:t>
            </a:r>
            <a:r>
              <a:rPr lang="en-US" dirty="0">
                <a:latin typeface="Times New Roman"/>
                <a:cs typeface="Calibri" panose="020F0502020204030204"/>
              </a:rPr>
              <a:t> и </a:t>
            </a:r>
            <a:r>
              <a:rPr lang="en-US" dirty="0" err="1">
                <a:latin typeface="Times New Roman"/>
                <a:cs typeface="Calibri" panose="020F0502020204030204"/>
              </a:rPr>
              <a:t>Краљевином</a:t>
            </a:r>
            <a:r>
              <a:rPr lang="en-US" dirty="0"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latin typeface="Times New Roman"/>
                <a:cs typeface="Calibri" panose="020F0502020204030204"/>
              </a:rPr>
              <a:t>Југославијом</a:t>
            </a:r>
            <a:r>
              <a:rPr lang="en-US" dirty="0"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latin typeface="Times New Roman"/>
                <a:cs typeface="Calibri" panose="020F0502020204030204"/>
              </a:rPr>
              <a:t>до</a:t>
            </a:r>
            <a:r>
              <a:rPr lang="en-US" dirty="0"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latin typeface="Times New Roman"/>
                <a:cs typeface="Calibri" panose="020F0502020204030204"/>
              </a:rPr>
              <a:t>краја</a:t>
            </a:r>
            <a:r>
              <a:rPr lang="en-US" dirty="0"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latin typeface="Times New Roman"/>
                <a:cs typeface="Calibri" panose="020F0502020204030204"/>
              </a:rPr>
              <a:t>Другог</a:t>
            </a:r>
            <a:r>
              <a:rPr lang="en-US" dirty="0"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latin typeface="Times New Roman"/>
                <a:cs typeface="Calibri" panose="020F0502020204030204"/>
              </a:rPr>
              <a:t>светског</a:t>
            </a:r>
            <a:r>
              <a:rPr lang="en-US" dirty="0">
                <a:latin typeface="Times New Roman"/>
                <a:cs typeface="Calibri" panose="020F0502020204030204"/>
              </a:rPr>
              <a:t> </a:t>
            </a:r>
            <a:r>
              <a:rPr lang="en-US" dirty="0" err="1">
                <a:latin typeface="Times New Roman"/>
                <a:cs typeface="Calibri" panose="020F0502020204030204"/>
              </a:rPr>
              <a:t>рата</a:t>
            </a:r>
            <a:r>
              <a:rPr lang="en-US" dirty="0">
                <a:latin typeface="Times New Roman"/>
                <a:cs typeface="Calibri" panose="020F0502020204030204"/>
              </a:rPr>
              <a:t>.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15" name="Rounded 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50483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nalazi tekst, knjiga&#10;&#10;Opis je generisan sa veoma visokim stepenom pouzdanosti"/>
          <p:cNvPicPr>
            <a:picLocks noChangeAspect="1"/>
          </p:cNvPicPr>
          <p:nvPr/>
        </p:nvPicPr>
        <p:blipFill rotWithShape="1">
          <a:blip r:embed="rId2"/>
          <a:srcRect l="32067" r="26256" b="-1"/>
          <a:stretch>
            <a:fillRect/>
          </a:stretch>
        </p:blipFill>
        <p:spPr>
          <a:xfrm>
            <a:off x="7410517" y="1258529"/>
            <a:ext cx="3832042" cy="43302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arij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1265</Words>
  <Application>Microsoft Office PowerPoint</Application>
  <PresentationFormat>Široki ekran</PresentationFormat>
  <Paragraphs>25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tema</vt:lpstr>
      <vt:lpstr>Ђорђе Петровић КАРАЂОРЂЕ</vt:lpstr>
      <vt:lpstr>Рођен је  у Вишевцу,у Шумадији у сиромашној породици. Био је ожењен Јеленом Јовановић, са којом је имао седморо деце (3 сина и 4 кћерке)</vt:lpstr>
      <vt:lpstr>Рано се прочуо по јунаштву-док је хајдуковао у четама славних харамбаша-Лазе Добрића и Станоја Главаша.Јунаштво је исказао и у време Кочине крајине, као аустријски подофицир. Управо ово искуство му је било драгоцено у борбама против Турака.</vt:lpstr>
      <vt:lpstr>Надимак КАРАЂОРЂЕ-ЦРНИ ЂОРЂЕ</vt:lpstr>
      <vt:lpstr>На збору у Орашцу, на Сретње, 15.фебруара 1804. године је изабран за вођу Првог српског устанка</vt:lpstr>
      <vt:lpstr>Био је војсковођа без премца, који је успешно предводио устанике током Првог српског устанка (1804-1813). Често је био непредвидив и суров, а од својих сабораца је тражио  беспоговорну послушност. Након пропасти устанка, одлази у Русију. 1817. Враћа се у Србију са намером да подигне нови устанак против Турака.</vt:lpstr>
      <vt:lpstr>Међутим, по наредби Порте, везира и Милоша Обреновића, мучки је убијен у Радовањском лугу, а његова глава је послата султану у Цариград.</vt:lpstr>
      <vt:lpstr>КАРАЂОРЂЕ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>jokiu</cp:lastModifiedBy>
  <cp:revision>112</cp:revision>
  <dcterms:created xsi:type="dcterms:W3CDTF">2020-03-30T14:14:00Z</dcterms:created>
  <dcterms:modified xsi:type="dcterms:W3CDTF">2020-04-01T09:58:58Z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1033-11.2.0.8641</vt:lpwstr>
  </property>
</Properties>
</file>